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2484"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8611C6-2587-457A-9C15-4E12879A8D9B}"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611C6-2587-457A-9C15-4E12879A8D9B}"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611C6-2587-457A-9C15-4E12879A8D9B}"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611C6-2587-457A-9C15-4E12879A8D9B}"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8611C6-2587-457A-9C15-4E12879A8D9B}"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8611C6-2587-457A-9C15-4E12879A8D9B}" type="datetimeFigureOut">
              <a:rPr lang="en-US" smtClean="0"/>
              <a:pPr/>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8611C6-2587-457A-9C15-4E12879A8D9B}" type="datetimeFigureOut">
              <a:rPr lang="en-US" smtClean="0"/>
              <a:pPr/>
              <a:t>2/19/2015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8611C6-2587-457A-9C15-4E12879A8D9B}" type="datetimeFigureOut">
              <a:rPr lang="en-US" smtClean="0"/>
              <a:pPr/>
              <a:t>2/19/2015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611C6-2587-457A-9C15-4E12879A8D9B}" type="datetimeFigureOut">
              <a:rPr lang="en-US" smtClean="0"/>
              <a:pPr/>
              <a:t>2/19/2015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611C6-2587-457A-9C15-4E12879A8D9B}" type="datetimeFigureOut">
              <a:rPr lang="en-US" smtClean="0"/>
              <a:pPr/>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611C6-2587-457A-9C15-4E12879A8D9B}" type="datetimeFigureOut">
              <a:rPr lang="en-US" smtClean="0"/>
              <a:pPr/>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83B92-99DC-4014-99B8-E28B05881F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B8611C6-2587-457A-9C15-4E12879A8D9B}" type="datetimeFigureOut">
              <a:rPr lang="en-US" smtClean="0"/>
              <a:pPr/>
              <a:t>2/19/2015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4683B92-99DC-4014-99B8-E28B05881F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5829300" cy="1960033"/>
          </a:xfrm>
        </p:spPr>
        <p:txBody>
          <a:bodyPr>
            <a:normAutofit fontScale="90000"/>
          </a:bodyPr>
          <a:lstStyle/>
          <a:p>
            <a:r>
              <a:rPr lang="en-US" dirty="0" smtClean="0"/>
              <a:t>CHANGE ORDER</a:t>
            </a:r>
            <a:br>
              <a:rPr lang="en-US" dirty="0" smtClean="0"/>
            </a:br>
            <a:r>
              <a:rPr lang="en-US" dirty="0" smtClean="0"/>
              <a:t>Minor annoyances for Bob</a:t>
            </a:r>
            <a:endParaRPr lang="en-US" dirty="0"/>
          </a:p>
        </p:txBody>
      </p:sp>
      <p:sp>
        <p:nvSpPr>
          <p:cNvPr id="3" name="Subtitle 2"/>
          <p:cNvSpPr>
            <a:spLocks noGrp="1"/>
          </p:cNvSpPr>
          <p:nvPr>
            <p:ph type="subTitle" idx="1"/>
          </p:nvPr>
        </p:nvSpPr>
        <p:spPr>
          <a:xfrm>
            <a:off x="1085850" y="2438400"/>
            <a:ext cx="4514850" cy="508000"/>
          </a:xfrm>
        </p:spPr>
        <p:txBody>
          <a:bodyPr>
            <a:normAutofit fontScale="47500" lnSpcReduction="20000"/>
          </a:bodyPr>
          <a:lstStyle/>
          <a:p>
            <a:r>
              <a:rPr lang="en-US" dirty="0" smtClean="0"/>
              <a:t>Once you start change order get reviewed and processed!</a:t>
            </a:r>
            <a:endParaRPr lang="en-US" dirty="0"/>
          </a:p>
        </p:txBody>
      </p:sp>
      <p:pic>
        <p:nvPicPr>
          <p:cNvPr id="4" name="Picture 3" descr="ORB-Jan15.jpg"/>
          <p:cNvPicPr>
            <a:picLocks noChangeAspect="1"/>
          </p:cNvPicPr>
          <p:nvPr/>
        </p:nvPicPr>
        <p:blipFill>
          <a:blip r:embed="rId2" cstate="print"/>
          <a:stretch>
            <a:fillRect/>
          </a:stretch>
        </p:blipFill>
        <p:spPr>
          <a:xfrm>
            <a:off x="457200" y="2895599"/>
            <a:ext cx="6019800" cy="590352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a:t>DRAFT 1-15-15</a:t>
            </a:r>
          </a:p>
        </p:txBody>
      </p:sp>
      <p:sp>
        <p:nvSpPr>
          <p:cNvPr id="12291" name="Rectangle 2"/>
          <p:cNvSpPr>
            <a:spLocks noGrp="1" noChangeArrowheads="1"/>
          </p:cNvSpPr>
          <p:nvPr>
            <p:ph type="title"/>
          </p:nvPr>
        </p:nvSpPr>
        <p:spPr/>
        <p:txBody>
          <a:bodyPr/>
          <a:lstStyle/>
          <a:p>
            <a:pPr eaLnBrk="1" hangingPunct="1"/>
            <a:r>
              <a:rPr lang="en-US" smtClean="0"/>
              <a:t>Change Order Explanations</a:t>
            </a:r>
          </a:p>
        </p:txBody>
      </p:sp>
      <p:sp>
        <p:nvSpPr>
          <p:cNvPr id="14339" name="Rectangle 3"/>
          <p:cNvSpPr>
            <a:spLocks noGrp="1" noChangeArrowheads="1"/>
          </p:cNvSpPr>
          <p:nvPr>
            <p:ph type="body" idx="1"/>
          </p:nvPr>
        </p:nvSpPr>
        <p:spPr>
          <a:xfrm>
            <a:off x="285750" y="1727201"/>
            <a:ext cx="6172200" cy="6034617"/>
          </a:xfrm>
        </p:spPr>
        <p:txBody>
          <a:bodyPr/>
          <a:lstStyle/>
          <a:p>
            <a:pPr eaLnBrk="1" hangingPunct="1">
              <a:defRPr/>
            </a:pPr>
            <a:r>
              <a:rPr lang="en-US" sz="2400" dirty="0" smtClean="0"/>
              <a:t>Brief but explain the problem and solution.</a:t>
            </a:r>
          </a:p>
          <a:p>
            <a:pPr eaLnBrk="1" hangingPunct="1">
              <a:defRPr/>
            </a:pPr>
            <a:r>
              <a:rPr lang="en-US" sz="2400" dirty="0" smtClean="0">
                <a:effectLst>
                  <a:outerShdw blurRad="38100" dist="38100" dir="2700000" algn="tl">
                    <a:srgbClr val="000000">
                      <a:alpha val="43137"/>
                    </a:srgbClr>
                  </a:outerShdw>
                </a:effectLst>
              </a:rPr>
              <a:t>If supplemental item  </a:t>
            </a:r>
            <a:r>
              <a:rPr lang="en-US" sz="2400" dirty="0" smtClean="0"/>
              <a:t>need reference how price obtained (</a:t>
            </a:r>
            <a:r>
              <a:rPr lang="en-US" sz="2400" dirty="0" err="1" smtClean="0"/>
              <a:t>ave</a:t>
            </a:r>
            <a:r>
              <a:rPr lang="en-US" sz="2400" dirty="0" smtClean="0"/>
              <a:t>. bid cost, breakdown, </a:t>
            </a:r>
            <a:r>
              <a:rPr lang="en-US" sz="2400" dirty="0" err="1" smtClean="0"/>
              <a:t>comparision</a:t>
            </a:r>
            <a:r>
              <a:rPr lang="en-US" sz="2400" dirty="0" smtClean="0"/>
              <a:t>, etc)</a:t>
            </a:r>
          </a:p>
          <a:p>
            <a:pPr eaLnBrk="1" hangingPunct="1">
              <a:defRPr/>
            </a:pPr>
            <a:r>
              <a:rPr lang="en-US" sz="2400" dirty="0" smtClean="0"/>
              <a:t>Mention item of work in explanation.  Do not put simply “this item”  Also run Spell Check if lot of words or only a few!</a:t>
            </a:r>
          </a:p>
          <a:p>
            <a:pPr eaLnBrk="1" hangingPunct="1">
              <a:defRPr/>
            </a:pPr>
            <a:r>
              <a:rPr lang="en-US" sz="2400" dirty="0" smtClean="0"/>
              <a:t> example:</a:t>
            </a:r>
          </a:p>
          <a:p>
            <a:pPr eaLnBrk="1" hangingPunct="1">
              <a:defRPr/>
            </a:pPr>
            <a:r>
              <a:rPr lang="en-US" sz="2400" dirty="0" smtClean="0"/>
              <a:t>[8001] [8002]</a:t>
            </a:r>
            <a:r>
              <a:rPr lang="en-US" sz="2800" dirty="0" smtClean="0"/>
              <a:t> </a:t>
            </a:r>
            <a:r>
              <a:rPr lang="en-US" sz="2000" dirty="0" smtClean="0"/>
              <a:t>GUARDRAIL-Material Only these items are for invoice paid for remainder of guardrail quantities on grade contract and will be installed as an "install only" price on the surfacing contract. This will allow for the grade contract to be completed.</a:t>
            </a:r>
          </a:p>
          <a:p>
            <a:pPr eaLnBrk="1" hangingPunct="1">
              <a:defRPr/>
            </a:pPr>
            <a:endParaRPr lang="en-US"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a:t>DRAFT 1-15-15</a:t>
            </a:r>
          </a:p>
        </p:txBody>
      </p:sp>
      <p:sp>
        <p:nvSpPr>
          <p:cNvPr id="13315" name="Rectangle 2"/>
          <p:cNvSpPr>
            <a:spLocks noGrp="1" noChangeArrowheads="1"/>
          </p:cNvSpPr>
          <p:nvPr>
            <p:ph type="title"/>
          </p:nvPr>
        </p:nvSpPr>
        <p:spPr/>
        <p:txBody>
          <a:bodyPr>
            <a:normAutofit fontScale="90000"/>
          </a:bodyPr>
          <a:lstStyle/>
          <a:p>
            <a:pPr eaLnBrk="1" hangingPunct="1"/>
            <a:r>
              <a:rPr lang="en-US" smtClean="0"/>
              <a:t>Change Order Explanations</a:t>
            </a:r>
            <a:br>
              <a:rPr lang="en-US" smtClean="0"/>
            </a:br>
            <a:r>
              <a:rPr lang="en-US" smtClean="0"/>
              <a:t>Continued</a:t>
            </a:r>
          </a:p>
        </p:txBody>
      </p:sp>
      <p:sp>
        <p:nvSpPr>
          <p:cNvPr id="13316" name="Rectangle 3"/>
          <p:cNvSpPr>
            <a:spLocks noGrp="1" noChangeArrowheads="1"/>
          </p:cNvSpPr>
          <p:nvPr>
            <p:ph type="body" idx="1"/>
          </p:nvPr>
        </p:nvSpPr>
        <p:spPr/>
        <p:txBody>
          <a:bodyPr/>
          <a:lstStyle/>
          <a:p>
            <a:pPr eaLnBrk="1" hangingPunct="1"/>
            <a:r>
              <a:rPr lang="en-US" sz="2000" dirty="0" smtClean="0"/>
              <a:t>Use Mixed Case NO YELLING</a:t>
            </a:r>
          </a:p>
          <a:p>
            <a:pPr eaLnBrk="1" hangingPunct="1"/>
            <a:r>
              <a:rPr lang="en-US" sz="2000" dirty="0" smtClean="0"/>
              <a:t>Spell Check most Engineers cannot </a:t>
            </a:r>
            <a:r>
              <a:rPr lang="en-US" sz="2000" dirty="0" err="1" smtClean="0"/>
              <a:t>spel</a:t>
            </a:r>
            <a:r>
              <a:rPr lang="en-US" sz="2000" dirty="0" smtClean="0"/>
              <a:t>  ;-)</a:t>
            </a:r>
          </a:p>
          <a:p>
            <a:pPr eaLnBrk="1" hangingPunct="1"/>
            <a:r>
              <a:rPr lang="en-US" sz="2000" dirty="0" smtClean="0"/>
              <a:t>If Federal funded (FD52) and keeping unused items for maintenance need to get </a:t>
            </a:r>
            <a:r>
              <a:rPr lang="en-US" sz="2000" dirty="0" smtClean="0">
                <a:solidFill>
                  <a:srgbClr val="FF0000"/>
                </a:solidFill>
              </a:rPr>
              <a:t>NON PARTICIPATING </a:t>
            </a:r>
            <a:r>
              <a:rPr lang="en-US" sz="2000" dirty="0" smtClean="0"/>
              <a:t>funding category setup!</a:t>
            </a:r>
          </a:p>
          <a:p>
            <a:pPr eaLnBrk="1" hangingPunct="1"/>
            <a:r>
              <a:rPr lang="en-US" sz="2000" dirty="0" smtClean="0"/>
              <a:t>Before sending for review and after any changes run Calculate from Services on Header tab</a:t>
            </a:r>
          </a:p>
        </p:txBody>
      </p:sp>
      <p:pic>
        <p:nvPicPr>
          <p:cNvPr id="13317" name="Picture 2"/>
          <p:cNvPicPr>
            <a:picLocks noChangeAspect="1" noChangeArrowheads="1"/>
          </p:cNvPicPr>
          <p:nvPr/>
        </p:nvPicPr>
        <p:blipFill>
          <a:blip r:embed="rId2" cstate="print"/>
          <a:srcRect/>
          <a:stretch>
            <a:fillRect/>
          </a:stretch>
        </p:blipFill>
        <p:spPr bwMode="auto">
          <a:xfrm>
            <a:off x="3314700" y="4673600"/>
            <a:ext cx="3014663" cy="34036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a:t>DRAFT 1-15-15</a:t>
            </a:r>
          </a:p>
        </p:txBody>
      </p:sp>
      <p:sp>
        <p:nvSpPr>
          <p:cNvPr id="14339" name="Rectangle 2"/>
          <p:cNvSpPr>
            <a:spLocks noGrp="1" noChangeArrowheads="1"/>
          </p:cNvSpPr>
          <p:nvPr>
            <p:ph type="title"/>
          </p:nvPr>
        </p:nvSpPr>
        <p:spPr/>
        <p:txBody>
          <a:bodyPr>
            <a:normAutofit fontScale="90000"/>
          </a:bodyPr>
          <a:lstStyle/>
          <a:p>
            <a:pPr eaLnBrk="1" hangingPunct="1"/>
            <a:r>
              <a:rPr lang="en-US" smtClean="0"/>
              <a:t>Change Order Explanations</a:t>
            </a:r>
            <a:br>
              <a:rPr lang="en-US" smtClean="0"/>
            </a:br>
            <a:r>
              <a:rPr lang="en-US" smtClean="0"/>
              <a:t>Continued</a:t>
            </a:r>
          </a:p>
        </p:txBody>
      </p:sp>
      <p:sp>
        <p:nvSpPr>
          <p:cNvPr id="14340" name="Rectangle 3"/>
          <p:cNvSpPr>
            <a:spLocks noGrp="1" noChangeArrowheads="1"/>
          </p:cNvSpPr>
          <p:nvPr>
            <p:ph type="body" idx="1"/>
          </p:nvPr>
        </p:nvSpPr>
        <p:spPr/>
        <p:txBody>
          <a:bodyPr/>
          <a:lstStyle/>
          <a:p>
            <a:pPr eaLnBrk="1" hangingPunct="1"/>
            <a:r>
              <a:rPr lang="en-US" sz="2000" dirty="0" smtClean="0"/>
              <a:t>Contract may have Multiple funding lines (PO2 Line Number) be aware each is a separate pot of money.   When you write a zero sum change but one of PO2 lines will be out of money, it still need to get that fund increased.  </a:t>
            </a:r>
          </a:p>
          <a:p>
            <a:pPr eaLnBrk="1" hangingPunct="1"/>
            <a:r>
              <a:rPr lang="en-US" sz="2000" dirty="0" smtClean="0"/>
              <a:t>PLEASE </a:t>
            </a:r>
            <a:r>
              <a:rPr lang="en-US" sz="2000" dirty="0" err="1" smtClean="0"/>
              <a:t>PLEASE</a:t>
            </a:r>
            <a:r>
              <a:rPr lang="en-US" sz="2000" dirty="0" smtClean="0"/>
              <a:t> after notice of reviews completed PLEASE get signatures from Section and CDE and put in </a:t>
            </a:r>
            <a:r>
              <a:rPr lang="en-US" sz="2000" dirty="0" smtClean="0">
                <a:solidFill>
                  <a:srgbClr val="FF0000"/>
                </a:solidFill>
              </a:rPr>
              <a:t>PEND status and apply PEND approval</a:t>
            </a:r>
            <a:r>
              <a:rPr lang="en-US" sz="2000" dirty="0" smtClean="0"/>
              <a:t> at Section Level.  Change order cannot be proceed if PEND approval not applied!</a:t>
            </a:r>
          </a:p>
          <a:p>
            <a:pPr eaLnBrk="1" hangingPunct="1"/>
            <a:r>
              <a:rPr lang="en-US" sz="2000" dirty="0" smtClean="0"/>
              <a:t>FHWA review for “</a:t>
            </a:r>
            <a:r>
              <a:rPr lang="en-US" sz="2000" dirty="0" err="1" smtClean="0"/>
              <a:t>PoDI</a:t>
            </a:r>
            <a:r>
              <a:rPr lang="en-US" sz="2000" dirty="0" smtClean="0"/>
              <a:t>” Project of Division Interest (FHWA)contracts.  </a:t>
            </a:r>
          </a:p>
          <a:p>
            <a:pPr eaLnBrk="1" hangingPunct="1"/>
            <a:r>
              <a:rPr lang="en-US" sz="2000" dirty="0" smtClean="0"/>
              <a:t>In supplemental description &amp; explanation if inches use IN not “, if feet use LF not ‘.  For example 20 IN</a:t>
            </a:r>
          </a:p>
          <a:p>
            <a:pPr eaLnBrk="1" hangingPunct="1"/>
            <a:r>
              <a:rPr lang="en-US" sz="2000" dirty="0" smtClean="0"/>
              <a:t>Do use ALL CAPS for </a:t>
            </a:r>
            <a:r>
              <a:rPr lang="en-US" sz="2000" i="1" dirty="0" smtClean="0"/>
              <a:t>supplemental Description</a:t>
            </a:r>
            <a:r>
              <a:rPr lang="en-US" sz="2000" dirty="0" smtClean="0"/>
              <a:t>.  Item Description in database is all CAPS and looks better.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609601"/>
            <a:ext cx="5829300" cy="1960033"/>
          </a:xfrm>
        </p:spPr>
        <p:txBody>
          <a:bodyPr>
            <a:normAutofit/>
          </a:bodyPr>
          <a:lstStyle/>
          <a:p>
            <a:r>
              <a:rPr lang="en-US" dirty="0" smtClean="0"/>
              <a:t>CHARGE ORDER</a:t>
            </a:r>
            <a:br>
              <a:rPr lang="en-US" dirty="0" smtClean="0"/>
            </a:br>
            <a:endParaRPr lang="en-US" dirty="0"/>
          </a:p>
        </p:txBody>
      </p:sp>
      <p:sp>
        <p:nvSpPr>
          <p:cNvPr id="3" name="Subtitle 2"/>
          <p:cNvSpPr>
            <a:spLocks noGrp="1"/>
          </p:cNvSpPr>
          <p:nvPr>
            <p:ph type="subTitle" idx="1"/>
          </p:nvPr>
        </p:nvSpPr>
        <p:spPr>
          <a:xfrm>
            <a:off x="1085850" y="2438400"/>
            <a:ext cx="4514850" cy="508000"/>
          </a:xfrm>
        </p:spPr>
        <p:txBody>
          <a:bodyPr>
            <a:normAutofit fontScale="47500" lnSpcReduction="20000"/>
          </a:bodyPr>
          <a:lstStyle/>
          <a:p>
            <a:r>
              <a:rPr lang="en-US" dirty="0" smtClean="0"/>
              <a:t>Once you start change order get reviewed and processed!</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143000" y="3251201"/>
            <a:ext cx="4464844" cy="53213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609600" y="158940"/>
            <a:ext cx="5562599" cy="8947094"/>
          </a:xfrm>
          <a:prstGeom prst="rect">
            <a:avLst/>
          </a:prstGeom>
          <a:noFill/>
          <a:ln w="9525">
            <a:noFill/>
            <a:miter lim="800000"/>
            <a:headEnd/>
            <a:tailEnd/>
          </a:ln>
        </p:spPr>
      </p:pic>
      <p:sp>
        <p:nvSpPr>
          <p:cNvPr id="4" name="TextBox 3"/>
          <p:cNvSpPr txBox="1"/>
          <p:nvPr/>
        </p:nvSpPr>
        <p:spPr>
          <a:xfrm>
            <a:off x="4191000" y="838200"/>
            <a:ext cx="2438400" cy="646331"/>
          </a:xfrm>
          <a:prstGeom prst="rect">
            <a:avLst/>
          </a:prstGeom>
          <a:noFill/>
        </p:spPr>
        <p:txBody>
          <a:bodyPr wrap="square" rtlCol="0">
            <a:spAutoFit/>
          </a:bodyPr>
          <a:lstStyle/>
          <a:p>
            <a:r>
              <a:rPr lang="en-US" dirty="0" smtClean="0"/>
              <a:t>Brownie, you're doing a </a:t>
            </a:r>
            <a:r>
              <a:rPr lang="en-US" dirty="0" err="1" smtClean="0"/>
              <a:t>heckuva</a:t>
            </a:r>
            <a:r>
              <a:rPr lang="en-US" dirty="0" smtClean="0"/>
              <a:t> job</a:t>
            </a:r>
            <a:endParaRPr lang="en-US" dirty="0"/>
          </a:p>
        </p:txBody>
      </p:sp>
      <p:sp>
        <p:nvSpPr>
          <p:cNvPr id="5" name="TextBox 4"/>
          <p:cNvSpPr txBox="1"/>
          <p:nvPr/>
        </p:nvSpPr>
        <p:spPr>
          <a:xfrm>
            <a:off x="4038600" y="3657600"/>
            <a:ext cx="2362200" cy="369332"/>
          </a:xfrm>
          <a:prstGeom prst="rect">
            <a:avLst/>
          </a:prstGeom>
          <a:noFill/>
        </p:spPr>
        <p:txBody>
          <a:bodyPr wrap="square" rtlCol="0">
            <a:spAutoFit/>
          </a:bodyPr>
          <a:lstStyle/>
          <a:p>
            <a:r>
              <a:rPr lang="en-US" dirty="0" smtClean="0"/>
              <a:t>D6 over </a:t>
            </a:r>
            <a:r>
              <a:rPr lang="en-US" dirty="0" err="1" smtClean="0"/>
              <a:t>acheivers</a:t>
            </a:r>
            <a:endParaRPr lang="en-US" dirty="0"/>
          </a:p>
        </p:txBody>
      </p:sp>
      <p:sp>
        <p:nvSpPr>
          <p:cNvPr id="6" name="TextBox 5"/>
          <p:cNvSpPr txBox="1"/>
          <p:nvPr/>
        </p:nvSpPr>
        <p:spPr>
          <a:xfrm>
            <a:off x="4038600" y="3048000"/>
            <a:ext cx="1981200" cy="646331"/>
          </a:xfrm>
          <a:prstGeom prst="rect">
            <a:avLst/>
          </a:prstGeom>
          <a:noFill/>
        </p:spPr>
        <p:txBody>
          <a:bodyPr wrap="square" rtlCol="0">
            <a:spAutoFit/>
          </a:bodyPr>
          <a:lstStyle/>
          <a:p>
            <a:r>
              <a:rPr lang="en-US" dirty="0" smtClean="0"/>
              <a:t>D5 loves to write Change Orders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2A7B6F1E46774DBD5C7F1DD129BFD5" ma:contentTypeVersion="4" ma:contentTypeDescription="Create a new document." ma:contentTypeScope="" ma:versionID="15bd51e93a69a96024dcb2415bd3bf46">
  <xsd:schema xmlns:xsd="http://www.w3.org/2001/XMLSchema" xmlns:xs="http://www.w3.org/2001/XMLSchema" xmlns:p="http://schemas.microsoft.com/office/2006/metadata/properties" xmlns:ns1="http://schemas.microsoft.com/sharepoint/v3" xmlns:ns2="9c16dc54-5a24-4afd-a61c-664ec7eab416" targetNamespace="http://schemas.microsoft.com/office/2006/metadata/properties" ma:root="true" ma:fieldsID="a0860fcfb153a9e8d6d1856a0bd2c86a" ns1:_="" ns2:_="">
    <xsd:import namespace="http://schemas.microsoft.com/sharepoint/v3"/>
    <xsd:import namespace="9c16dc54-5a24-4afd-a61c-664ec7eab416"/>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c16dc54-5a24-4afd-a61c-664ec7eab41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FBDFA95-B265-4515-84A7-EB3266482239}"/>
</file>

<file path=customXml/itemProps2.xml><?xml version="1.0" encoding="utf-8"?>
<ds:datastoreItem xmlns:ds="http://schemas.openxmlformats.org/officeDocument/2006/customXml" ds:itemID="{EE7EB743-C1D6-4481-83F5-42997EFC7229}"/>
</file>

<file path=customXml/itemProps3.xml><?xml version="1.0" encoding="utf-8"?>
<ds:datastoreItem xmlns:ds="http://schemas.openxmlformats.org/officeDocument/2006/customXml" ds:itemID="{B5E9D30E-6B93-4A9C-847C-4346AD218FE1}"/>
</file>

<file path=docProps/app.xml><?xml version="1.0" encoding="utf-8"?>
<Properties xmlns="http://schemas.openxmlformats.org/officeDocument/2006/extended-properties" xmlns:vt="http://schemas.openxmlformats.org/officeDocument/2006/docPropsVTypes">
  <TotalTime>123</TotalTime>
  <Words>350</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CHANGE ORDER Minor annoyances for Bob</vt:lpstr>
      <vt:lpstr>Change Order Explanations</vt:lpstr>
      <vt:lpstr>Change Order Explanations Continued</vt:lpstr>
      <vt:lpstr>Change Order Explanations Continued</vt:lpstr>
      <vt:lpstr>CHARGE ORDER </vt:lpstr>
      <vt:lpstr>Slide 6</vt:lpstr>
    </vt:vector>
  </TitlesOfParts>
  <Company>Commonwealth of Kentucky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ORDER Minor annoyances for Bob</dc:title>
  <dc:creator>KYTC</dc:creator>
  <cp:lastModifiedBy>KYTC</cp:lastModifiedBy>
  <cp:revision>12</cp:revision>
  <dcterms:created xsi:type="dcterms:W3CDTF">2015-01-16T20:34:26Z</dcterms:created>
  <dcterms:modified xsi:type="dcterms:W3CDTF">2015-02-19T19:20:02Z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0x010100112A7B6F1E46774DBD5C7F1DD129BFD5</vt:lpwstr>
  </property>
</Properties>
</file>